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70" r:id="rId5"/>
    <p:sldId id="259" r:id="rId6"/>
    <p:sldId id="271" r:id="rId7"/>
    <p:sldId id="260" r:id="rId8"/>
    <p:sldId id="273" r:id="rId9"/>
    <p:sldId id="269" r:id="rId10"/>
    <p:sldId id="274" r:id="rId11"/>
    <p:sldId id="261" r:id="rId12"/>
    <p:sldId id="262" r:id="rId13"/>
    <p:sldId id="272" r:id="rId14"/>
    <p:sldId id="263" r:id="rId15"/>
    <p:sldId id="275" r:id="rId16"/>
    <p:sldId id="264" r:id="rId17"/>
    <p:sldId id="266" r:id="rId18"/>
    <p:sldId id="265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94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91F1C4-AE16-4906-8ADF-1D2AE8890CD3}" type="datetimeFigureOut">
              <a:rPr lang="en-US" smtClean="0"/>
              <a:t>9/14/2013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BDAD3-DDE0-44DA-B0EF-DFB5F753A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6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BDAD3-DDE0-44DA-B0EF-DFB5F753A7B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97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DBDAD3-DDE0-44DA-B0EF-DFB5F753A7B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489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0"/>
            <a:ext cx="9144000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" y="-261848"/>
            <a:ext cx="8382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2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914400"/>
            <a:ext cx="539115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86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304800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" y="1447800"/>
            <a:ext cx="52578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মোঃ আজিজুর রহমান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প্রভাষক,তথ্য ও যোগাযোগ প্রযুক্তি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খানবাহাদুর আহছানউল্লা কলেজ</a:t>
            </a:r>
          </a:p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সখীপুর,দেবহাটা,সাতক্ষীরা।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মোবাইল: ০১৭১৫৬০১৬০৯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azizurprof@gmail.com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4" t="17886" r="35566" b="23241"/>
          <a:stretch/>
        </p:blipFill>
        <p:spPr>
          <a:xfrm>
            <a:off x="6172200" y="1731817"/>
            <a:ext cx="1745674" cy="21890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86200" y="4956453"/>
            <a:ext cx="55626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পাঠ পরিচিতি:</a:t>
            </a:r>
          </a:p>
          <a:p>
            <a:r>
              <a:rPr lang="bn-BD" sz="2800" b="1" dirty="0" smtClean="0"/>
              <a:t>উচ্চ মাধ্যমিকঃ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ও যোগাযোগ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প্রযুক্তি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অধ্যায়ঃ প্রথম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2546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5909" y="381000"/>
            <a:ext cx="8153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শিক্ষণ ফল:</a:t>
            </a:r>
          </a:p>
          <a:p>
            <a:endParaRPr lang="bn-BD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১। পাঠ শেষে কম্পিউটারের বিভিন্ন যন্ত্রাংশ সম্পর্কে জানতে পারবে।</a:t>
            </a:r>
          </a:p>
          <a:p>
            <a:r>
              <a:rPr lang="bn-BD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বিভিন্ন যন্ত্রাংশ এর কাজ বলতে পারবে।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09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838200"/>
            <a:ext cx="5689600" cy="4267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14600" y="5791200"/>
            <a:ext cx="396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প্রসেসিং মেশিন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0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47" y="762000"/>
            <a:ext cx="4177553" cy="394546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5899666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আলোচ্য বিষয়ঃ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কম্পিউটারের সংগঠন ও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569" y="1001183"/>
            <a:ext cx="3781424" cy="3467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90600" y="4751010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প্রসেসিং মেশিন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0" y="4668763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কম্পিউটার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0232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1946563" y="3006435"/>
            <a:ext cx="872836" cy="13855"/>
          </a:xfrm>
          <a:prstGeom prst="straightConnector1">
            <a:avLst/>
          </a:prstGeom>
          <a:ln w="8572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6743700" y="2992581"/>
            <a:ext cx="876300" cy="13855"/>
          </a:xfrm>
          <a:prstGeom prst="straightConnector1">
            <a:avLst/>
          </a:prstGeom>
          <a:ln w="85725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39436" y="2026227"/>
            <a:ext cx="8347364" cy="1905000"/>
            <a:chOff x="339436" y="2026227"/>
            <a:chExt cx="8347364" cy="1905000"/>
          </a:xfrm>
        </p:grpSpPr>
        <p:sp>
          <p:nvSpPr>
            <p:cNvPr id="2" name="Flowchart: Process 1"/>
            <p:cNvSpPr/>
            <p:nvPr/>
          </p:nvSpPr>
          <p:spPr>
            <a:xfrm>
              <a:off x="2743200" y="2369127"/>
              <a:ext cx="3048000" cy="1219200"/>
            </a:xfrm>
            <a:prstGeom prst="flowChartProcess">
              <a:avLst/>
            </a:prstGeom>
            <a:noFill/>
            <a:ln w="698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lowchart: Process 6"/>
            <p:cNvSpPr/>
            <p:nvPr/>
          </p:nvSpPr>
          <p:spPr>
            <a:xfrm>
              <a:off x="339436" y="2026227"/>
              <a:ext cx="1032164" cy="1905000"/>
            </a:xfrm>
            <a:prstGeom prst="flowChartProcess">
              <a:avLst/>
            </a:prstGeom>
            <a:noFill/>
            <a:ln w="412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lowchart: Process 7"/>
            <p:cNvSpPr/>
            <p:nvPr/>
          </p:nvSpPr>
          <p:spPr>
            <a:xfrm>
              <a:off x="7620000" y="2081645"/>
              <a:ext cx="1066800" cy="1849582"/>
            </a:xfrm>
            <a:prstGeom prst="flowChartProcess">
              <a:avLst/>
            </a:prstGeom>
            <a:noFill/>
            <a:ln w="412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429000" y="2652493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প্রসেসিং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8318" y="2501673"/>
            <a:ext cx="9732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ইন পুট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96200" y="2438400"/>
            <a:ext cx="83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আউট পুট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44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3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726 -0.00601 L -2.77778E-7 -3.93064E-6 " pathEditMode="relative" rAng="0" ptsTypes="AA">
                                      <p:cBhvr>
                                        <p:cTn id="3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30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51 0.00393 L -0.00226 1.48148E-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-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730" y="691612"/>
            <a:ext cx="7608270" cy="28897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86200"/>
            <a:ext cx="2970377" cy="2667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4038600"/>
            <a:ext cx="2647950" cy="2362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266" y="3886200"/>
            <a:ext cx="2036808" cy="24085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695700" y="3581400"/>
            <a:ext cx="102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কী-বোর্ড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71600" y="6400799"/>
            <a:ext cx="951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মাউস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00" y="64008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স্ক্যানার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86600" y="6400799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b="1" dirty="0" smtClean="0"/>
              <a:t>ডিজিটাল ক্যামেরা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73730" y="76200"/>
            <a:ext cx="3112470" cy="5847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ইনপুট ডিভাইসসমুহঃ</a:t>
            </a:r>
            <a:endParaRPr lang="en-US" b="1" dirty="0">
              <a:solidFill>
                <a:schemeClr val="accent5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10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610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ইনপুট ডিভাইসঃ </a:t>
            </a:r>
          </a:p>
          <a:p>
            <a:pPr algn="just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যে সমস্ত যন্ত্রের সাহায্যে ডাটা বা নির্দেশ প্রসেসিং ইউনিটে প্রদান করা হয় তাকে ইনপুট ডিভাইস বলা হয়।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96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695495"/>
            <a:ext cx="2514600" cy="27335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293907"/>
            <a:ext cx="4077470" cy="30600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790950"/>
            <a:ext cx="2952750" cy="2686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3788664"/>
            <a:ext cx="3200400" cy="26883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3424535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মনিটার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00365" y="3190705"/>
            <a:ext cx="12386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প্রিন্টার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52600" y="64770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স্পিকার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629400" y="6477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হেডফোন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0"/>
            <a:ext cx="4267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আউটপুট ডিভাইসসমুহঃ</a:t>
            </a:r>
            <a:endParaRPr lang="en-US" sz="40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656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838200"/>
            <a:ext cx="8001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6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আউটপুট </a:t>
            </a:r>
            <a:r>
              <a:rPr lang="bn-BD" sz="6600" b="1" dirty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ডিভাইসঃ </a:t>
            </a:r>
          </a:p>
          <a:p>
            <a:pPr algn="just"/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যে সমস্ত যন্ত্রের সাহায্যে </a:t>
            </a: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 </a:t>
            </a: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ফলাফল  </a:t>
            </a:r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প্রদান করা হয় তাকে </a:t>
            </a: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আউটপুট </a:t>
            </a:r>
            <a:r>
              <a:rPr lang="bn-BD" sz="6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ডিভাইস বলা হয়।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4411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85424"/>
            <a:ext cx="6324600" cy="49542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0" y="5725180"/>
            <a:ext cx="2971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/>
              <a:t>মাদার বোর্ড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0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accent1">
                    <a:lumMod val="50000"/>
                  </a:schemeClr>
                </a:solidFill>
              </a:rPr>
              <a:t>প্রসেসিং ইউনিট/সি.পি.ইউ.এর ধারনা </a:t>
            </a:r>
            <a:endParaRPr lang="en-US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28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06" b="11543"/>
          <a:stretch/>
        </p:blipFill>
        <p:spPr>
          <a:xfrm>
            <a:off x="436417" y="0"/>
            <a:ext cx="4793673" cy="30084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562" y="3123483"/>
            <a:ext cx="5079365" cy="347936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33254" y="2895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প্রসেসর</a:t>
            </a:r>
            <a:endParaRPr lang="en-US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5999018"/>
            <a:ext cx="18010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/>
              <a:t>র‍্যাম</a:t>
            </a:r>
            <a:endParaRPr lang="en-US" sz="28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532652"/>
            <a:ext cx="2590800" cy="19431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77000" y="27533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ডাটা কেবল</a:t>
            </a:r>
            <a:endParaRPr lang="en-US" sz="2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1144" y="3541931"/>
            <a:ext cx="3043314" cy="206945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43600" y="594360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/>
              <a:t>পাওয়ার স্পালাই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96462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457200"/>
            <a:ext cx="4408312" cy="334756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804762"/>
            <a:ext cx="3048000" cy="2343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961693"/>
            <a:ext cx="2444496" cy="22298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657600" y="3961693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হার্ডডিস্ক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0" y="6147912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/>
              <a:t>পেন ড্রাইভ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096000" y="6147912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মেমোরি কার্ড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04800" y="152400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সহায়ক মেমরিঃ</a:t>
            </a:r>
            <a:endParaRPr lang="en-US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6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4963"/>
            <a:ext cx="8000999" cy="55200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8000" y="6005032"/>
            <a:ext cx="373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সি.পি.ইউ.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5735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534400" cy="424731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b="1" dirty="0">
                <a:solidFill>
                  <a:schemeClr val="accent1"/>
                </a:solidFill>
              </a:rPr>
              <a:t>সি.পি.ইউ</a:t>
            </a:r>
            <a:r>
              <a:rPr lang="bn-BD" sz="5400" b="1" dirty="0" smtClean="0">
                <a:solidFill>
                  <a:schemeClr val="accent1"/>
                </a:solidFill>
              </a:rPr>
              <a:t>./প্রসেসিং ইউনিটঃ</a:t>
            </a:r>
          </a:p>
          <a:p>
            <a:pPr algn="just"/>
            <a:r>
              <a:rPr lang="bn-BD" sz="5400" dirty="0" smtClean="0"/>
              <a:t>কম্পিউটারের যে অংশে প্রসেসিং এর যাবতীয় কাজ নিয়ন্ত্রণ ও সংঘটিত হয় তাকে প্রসেসিং ইউনিট বলে।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1935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70128"/>
            <a:ext cx="8421584" cy="576410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6019800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/>
              <a:t>কম্পিউটার সিস্টেম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14650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91440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6"/>
                </a:solidFill>
              </a:rPr>
              <a:t>দলীয় কাজঃ</a:t>
            </a:r>
          </a:p>
          <a:p>
            <a:pPr algn="ctr"/>
            <a:r>
              <a:rPr lang="bn-BD" sz="6000" b="1" dirty="0" smtClean="0">
                <a:solidFill>
                  <a:schemeClr val="accent3">
                    <a:lumMod val="75000"/>
                  </a:schemeClr>
                </a:solidFill>
              </a:rPr>
              <a:t>ক-গ্রুপ</a:t>
            </a:r>
          </a:p>
          <a:p>
            <a:r>
              <a:rPr lang="bn-BD" sz="3600" b="1" dirty="0" smtClean="0"/>
              <a:t>১। কয়েকটি </a:t>
            </a:r>
            <a:r>
              <a:rPr lang="bn-BD" sz="3600" b="1" dirty="0"/>
              <a:t>ইনপুট </a:t>
            </a:r>
            <a:r>
              <a:rPr lang="bn-BD" sz="3600" b="1" dirty="0" smtClean="0"/>
              <a:t>ও  </a:t>
            </a:r>
            <a:r>
              <a:rPr lang="bn-BD" sz="3600" b="1" dirty="0"/>
              <a:t>আউটপুট ডিভাইসের </a:t>
            </a:r>
            <a:r>
              <a:rPr lang="bn-BD" sz="3600" b="1" dirty="0" smtClean="0"/>
              <a:t>নাম</a:t>
            </a:r>
          </a:p>
          <a:p>
            <a:r>
              <a:rPr lang="bn-BD" sz="3600" b="1" dirty="0"/>
              <a:t> </a:t>
            </a:r>
            <a:r>
              <a:rPr lang="bn-BD" sz="3600" b="1" dirty="0" smtClean="0"/>
              <a:t> 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লেখ</a:t>
            </a:r>
            <a:r>
              <a:rPr lang="bn-BD" sz="3600" b="1" dirty="0" smtClean="0"/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81000" y="4267200"/>
            <a:ext cx="8763000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solidFill>
                  <a:schemeClr val="accent4">
                    <a:lumMod val="50000"/>
                  </a:schemeClr>
                </a:solidFill>
              </a:rPr>
              <a:t>খ-গ্রুপ</a:t>
            </a:r>
            <a:endParaRPr lang="bn-BD" b="1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bn-BD" sz="4400" b="1" dirty="0"/>
              <a:t>২। </a:t>
            </a:r>
            <a:r>
              <a:rPr lang="bn-BD" sz="4400" b="1" dirty="0" smtClean="0"/>
              <a:t>বিভিন্ন প্রকার মেমরির </a:t>
            </a:r>
            <a:r>
              <a:rPr lang="bn-BD" sz="4400" b="1" dirty="0"/>
              <a:t>নাম লেখ।</a:t>
            </a:r>
            <a:endParaRPr lang="en-US" sz="4400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85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533399"/>
            <a:ext cx="4038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/>
              <a:t>মূল্যায়নঃ</a:t>
            </a: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209800"/>
            <a:ext cx="83058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১। ইনপুট ডিভাইস কি?</a:t>
            </a:r>
          </a:p>
          <a:p>
            <a:r>
              <a:rPr lang="bn-BD" sz="4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২। আউটপুট ডিভাইস কি?</a:t>
            </a:r>
          </a:p>
          <a:p>
            <a:r>
              <a:rPr lang="bn-BD" sz="4800" dirty="0" smtClean="0"/>
              <a:t>৩। </a:t>
            </a:r>
            <a:r>
              <a:rPr lang="bn-BD" sz="4400" dirty="0" smtClean="0"/>
              <a:t>কম্পিউটার কয়টি অংশ নিয়ে গঠিত।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60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685800"/>
            <a:ext cx="79248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/>
              <a:t>বাড়ীর কাজঃ</a:t>
            </a:r>
          </a:p>
          <a:p>
            <a:endParaRPr lang="bn-BD" sz="5400" dirty="0" smtClean="0"/>
          </a:p>
          <a:p>
            <a:r>
              <a:rPr lang="bn-BD" sz="4400" dirty="0" smtClean="0"/>
              <a:t>কম্পিউটারের মৌলিক কাজগুলি লেখ।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471587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-6927"/>
            <a:ext cx="9144000" cy="6858000"/>
            <a:chOff x="0" y="-6927"/>
            <a:chExt cx="9144000" cy="6858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-6927"/>
              <a:ext cx="9144000" cy="6858000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1219200" y="76200"/>
              <a:ext cx="6477000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16600" dirty="0" smtClean="0"/>
                <a:t>ধন্যবাদ</a:t>
              </a:r>
              <a:r>
                <a:rPr lang="bn-BD" dirty="0" smtClean="0"/>
                <a:t> 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53622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476</TotalTime>
  <Words>218</Words>
  <Application>Microsoft Office PowerPoint</Application>
  <PresentationFormat>On-screen Show (4:3)</PresentationFormat>
  <Paragraphs>66</Paragraphs>
  <Slides>20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39</cp:revision>
  <dcterms:created xsi:type="dcterms:W3CDTF">2006-08-16T00:00:00Z</dcterms:created>
  <dcterms:modified xsi:type="dcterms:W3CDTF">2013-09-14T06:59:43Z</dcterms:modified>
</cp:coreProperties>
</file>